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4" r:id="rId2"/>
    <p:sldId id="335" r:id="rId3"/>
    <p:sldId id="1819" r:id="rId4"/>
    <p:sldId id="1803" r:id="rId5"/>
    <p:sldId id="1788" r:id="rId6"/>
    <p:sldId id="1787" r:id="rId7"/>
    <p:sldId id="1820" r:id="rId8"/>
    <p:sldId id="1790" r:id="rId9"/>
    <p:sldId id="1791" r:id="rId10"/>
    <p:sldId id="1821" r:id="rId11"/>
    <p:sldId id="1822" r:id="rId12"/>
    <p:sldId id="1823" r:id="rId13"/>
    <p:sldId id="1824" r:id="rId14"/>
    <p:sldId id="1793" r:id="rId15"/>
    <p:sldId id="1825" r:id="rId16"/>
    <p:sldId id="1826" r:id="rId17"/>
    <p:sldId id="1827" r:id="rId18"/>
    <p:sldId id="1828" r:id="rId19"/>
    <p:sldId id="1829" r:id="rId20"/>
    <p:sldId id="1830" r:id="rId21"/>
    <p:sldId id="1831" r:id="rId22"/>
    <p:sldId id="1832" r:id="rId23"/>
    <p:sldId id="1833" r:id="rId24"/>
    <p:sldId id="1834" r:id="rId25"/>
    <p:sldId id="337" r:id="rId26"/>
  </p:sldIdLst>
  <p:sldSz cx="12192000" cy="6858000"/>
  <p:notesSz cx="7102475" cy="10233025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ontserrat" panose="020B0604020202020204" charset="0"/>
      <p:regular r:id="rId33"/>
      <p:bold r:id="rId34"/>
      <p:italic r:id="rId35"/>
      <p:boldItalic r:id="rId36"/>
    </p:embeddedFont>
    <p:embeddedFont>
      <p:font typeface="Montserrat ExtraBold" panose="020B0604020202020204" charset="0"/>
      <p:bold r:id="rId37"/>
      <p:boldItalic r:id="rId38"/>
    </p:embeddedFont>
    <p:embeddedFont>
      <p:font typeface="Montserrat Medium" panose="020B0604020202020204" charset="0"/>
      <p:regular r:id="rId39"/>
      <p:italic r:id="rId40"/>
    </p:embeddedFont>
    <p:embeddedFont>
      <p:font typeface="Montserrat SemiBold" panose="020B0604020202020204" charset="0"/>
      <p:bold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98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80030"/>
    <a:srgbClr val="007434"/>
    <a:srgbClr val="FF4B4B"/>
    <a:srgbClr val="4E085C"/>
    <a:srgbClr val="0066CC"/>
    <a:srgbClr val="F61D25"/>
    <a:srgbClr val="F9F9F9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750"/>
      </p:cViewPr>
      <p:guideLst>
        <p:guide orient="horz" pos="214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5874" y="66"/>
      </p:cViewPr>
      <p:guideLst>
        <p:guide orient="horz" pos="3198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es Feitosa" userId="92476b2894f26070" providerId="LiveId" clId="{208B56D5-3D9C-4056-9623-F4B720A00155}"/>
    <pc:docChg chg="undo custSel modSld">
      <pc:chgData name="Audes Feitosa" userId="92476b2894f26070" providerId="LiveId" clId="{208B56D5-3D9C-4056-9623-F4B720A00155}" dt="2021-04-09T16:48:17.168" v="13" actId="14100"/>
      <pc:docMkLst>
        <pc:docMk/>
      </pc:docMkLst>
      <pc:sldChg chg="modSp mod">
        <pc:chgData name="Audes Feitosa" userId="92476b2894f26070" providerId="LiveId" clId="{208B56D5-3D9C-4056-9623-F4B720A00155}" dt="2021-04-09T16:47:18.890" v="11" actId="20577"/>
        <pc:sldMkLst>
          <pc:docMk/>
          <pc:sldMk cId="0" sldId="1791"/>
        </pc:sldMkLst>
        <pc:spChg chg="mod">
          <ac:chgData name="Audes Feitosa" userId="92476b2894f26070" providerId="LiveId" clId="{208B56D5-3D9C-4056-9623-F4B720A00155}" dt="2021-04-09T16:47:18.890" v="11" actId="20577"/>
          <ac:spMkLst>
            <pc:docMk/>
            <pc:sldMk cId="0" sldId="1791"/>
            <ac:spMk id="3" creationId="{00000000-0000-0000-0000-000000000000}"/>
          </ac:spMkLst>
        </pc:spChg>
      </pc:sldChg>
      <pc:sldChg chg="modSp mod">
        <pc:chgData name="Audes Feitosa" userId="92476b2894f26070" providerId="LiveId" clId="{208B56D5-3D9C-4056-9623-F4B720A00155}" dt="2021-04-09T16:47:29.792" v="12" actId="20577"/>
        <pc:sldMkLst>
          <pc:docMk/>
          <pc:sldMk cId="0" sldId="1822"/>
        </pc:sldMkLst>
        <pc:spChg chg="mod">
          <ac:chgData name="Audes Feitosa" userId="92476b2894f26070" providerId="LiveId" clId="{208B56D5-3D9C-4056-9623-F4B720A00155}" dt="2021-04-09T16:47:29.792" v="12" actId="20577"/>
          <ac:spMkLst>
            <pc:docMk/>
            <pc:sldMk cId="0" sldId="1822"/>
            <ac:spMk id="2" creationId="{00000000-0000-0000-0000-000000000000}"/>
          </ac:spMkLst>
        </pc:spChg>
      </pc:sldChg>
      <pc:sldChg chg="modSp mod">
        <pc:chgData name="Audes Feitosa" userId="92476b2894f26070" providerId="LiveId" clId="{208B56D5-3D9C-4056-9623-F4B720A00155}" dt="2021-04-09T16:48:17.168" v="13" actId="14100"/>
        <pc:sldMkLst>
          <pc:docMk/>
          <pc:sldMk cId="0" sldId="1825"/>
        </pc:sldMkLst>
        <pc:spChg chg="mod">
          <ac:chgData name="Audes Feitosa" userId="92476b2894f26070" providerId="LiveId" clId="{208B56D5-3D9C-4056-9623-F4B720A00155}" dt="2021-04-09T16:48:17.168" v="13" actId="14100"/>
          <ac:spMkLst>
            <pc:docMk/>
            <pc:sldMk cId="0" sldId="1825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EBC9D-A56F-415C-A4D3-92864FA0151C}" type="datetimeFigureOut">
              <a:rPr lang="pt-BR" smtClean="0">
                <a:latin typeface="Montserrat" panose="00000500000000000000" pitchFamily="2" charset="0"/>
              </a:rPr>
              <a:t>09/04/2021</a:t>
            </a:fld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02D1-3094-4A33-854B-BC5B733983FD}" type="slidenum">
              <a:rPr lang="pt-BR" smtClean="0">
                <a:latin typeface="Montserrat" panose="00000500000000000000" pitchFamily="2" charset="0"/>
              </a:rPr>
              <a:t>‹nº›</a:t>
            </a:fld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pPr algn="r">
              <a:buSzPts val="1300"/>
            </a:pPr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‹nº›</a:t>
            </a:fld>
            <a:endParaRPr lang="pt-BR" sz="1300" dirty="0">
              <a:solidFill>
                <a:schemeClr val="dk1"/>
              </a:solidFill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Montserrat" panose="00000500000000000000" pitchFamily="2" charset="0"/>
        <a:ea typeface="Montserrat" panose="00000500000000000000" pitchFamily="2" charset="0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8" name="Rectangles 16"/>
          <p:cNvSpPr/>
          <p:nvPr userDrawn="1"/>
        </p:nvSpPr>
        <p:spPr>
          <a:xfrm rot="5400000">
            <a:off x="2091372" y="-1165222"/>
            <a:ext cx="166370" cy="3832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9" name="Rectangles 17"/>
          <p:cNvSpPr/>
          <p:nvPr userDrawn="1"/>
        </p:nvSpPr>
        <p:spPr>
          <a:xfrm rot="5400000">
            <a:off x="4950777" y="-32692"/>
            <a:ext cx="135890" cy="1856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s 8"/>
          <p:cNvSpPr/>
          <p:nvPr userDrawn="1"/>
        </p:nvSpPr>
        <p:spPr>
          <a:xfrm>
            <a:off x="1247775" y="2512695"/>
            <a:ext cx="5664835" cy="194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1625917" y="3188494"/>
            <a:ext cx="4908550" cy="595312"/>
          </a:xfrm>
        </p:spPr>
        <p:txBody>
          <a:bodyPr/>
          <a:lstStyle>
            <a:lvl1pPr marL="0" indent="0">
              <a:buNone/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Montserrat" panose="00000500000000000000" pitchFamily="2" charset="0"/>
                <a:cs typeface="Montserrat SemiBold" panose="00000700000000000000" pitchFamily="2" charset="0"/>
                <a:sym typeface="Arial" panose="020B0604020202020204"/>
              </a:defRPr>
            </a:lvl1pPr>
            <a:lvl2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2pPr>
            <a:lvl3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3pPr>
            <a:lvl4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4pPr>
            <a:lvl5pPr>
              <a:defRPr lang="pt-BR" sz="2800" b="0" i="0" u="none" strike="noStrike" cap="none" dirty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5pPr>
          </a:lstStyle>
          <a:p>
            <a:pPr lvl="0"/>
            <a:r>
              <a:rPr lang="pt-BR" dirty="0"/>
              <a:t>CLIQUE PARA EDITAR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Montserrat" panose="00000500000000000000" pitchFamily="2" charset="0"/>
              </a:defRPr>
            </a:lvl1pPr>
          </a:lstStyle>
          <a:p>
            <a:fld id="{9A0DB2DC-4C9A-4742-B13C-FB6460FD3503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-15036" y="2347324"/>
            <a:ext cx="12207036" cy="269563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088629" y="2307039"/>
            <a:ext cx="3590290" cy="2735915"/>
            <a:chOff x="2042" y="2027"/>
            <a:chExt cx="5654" cy="694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42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89" y="2061"/>
              <a:ext cx="0" cy="69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089" y="2061"/>
              <a:ext cx="5584" cy="2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650" y="2027"/>
              <a:ext cx="0" cy="6939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7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Content Placeholder 1" descr="DHA SP LOGO-01"/>
          <p:cNvPicPr>
            <a:picLocks noChangeAspect="1"/>
          </p:cNvPicPr>
          <p:nvPr/>
        </p:nvPicPr>
        <p:blipFill>
          <a:blip r:embed="rId3"/>
          <a:srcRect l="1593"/>
          <a:stretch>
            <a:fillRect/>
          </a:stretch>
        </p:blipFill>
        <p:spPr>
          <a:xfrm>
            <a:off x="8410575" y="2985621"/>
            <a:ext cx="1699260" cy="4829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078" y="4042539"/>
            <a:ext cx="1328879" cy="47237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991" y="4034173"/>
            <a:ext cx="1027020" cy="48910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3896" y="2852278"/>
            <a:ext cx="769210" cy="749679"/>
          </a:xfrm>
          <a:prstGeom prst="rect">
            <a:avLst/>
          </a:prstGeom>
        </p:spPr>
      </p:pic>
      <p:sp>
        <p:nvSpPr>
          <p:cNvPr id="18" name="Text Box 16"/>
          <p:cNvSpPr txBox="1"/>
          <p:nvPr/>
        </p:nvSpPr>
        <p:spPr>
          <a:xfrm>
            <a:off x="1710741" y="2437834"/>
            <a:ext cx="5804309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HIPERTENSÃO E CONDIÇÕES CLÍNICAS ASSOCIADAS</a:t>
            </a:r>
          </a:p>
        </p:txBody>
      </p:sp>
      <p:sp>
        <p:nvSpPr>
          <p:cNvPr id="22" name="Text Box 16"/>
          <p:cNvSpPr txBox="1"/>
          <p:nvPr/>
        </p:nvSpPr>
        <p:spPr>
          <a:xfrm rot="16200000">
            <a:off x="-967105" y="3283585"/>
            <a:ext cx="29698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CAPÍTULO </a:t>
            </a:r>
            <a:r>
              <a:rPr lang="pt-BR" altLang="en-US" sz="3000" dirty="0">
                <a:solidFill>
                  <a:srgbClr val="C00000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10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1461936" y="2524475"/>
            <a:ext cx="0" cy="23629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6"/>
          <p:cNvSpPr txBox="1"/>
          <p:nvPr/>
        </p:nvSpPr>
        <p:spPr>
          <a:xfrm rot="16200000">
            <a:off x="-537422" y="3228197"/>
            <a:ext cx="303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DIRETRIZES BRASILEIRAS </a:t>
            </a:r>
            <a:b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</a:br>
            <a:endParaRPr lang="pt-BR" alt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cs typeface="AvenirNext LT Pro Bold" panose="020B0804020202020204" charset="0"/>
            </a:endParaRPr>
          </a:p>
        </p:txBody>
      </p:sp>
      <p:sp>
        <p:nvSpPr>
          <p:cNvPr id="26" name="Text Box 16"/>
          <p:cNvSpPr txBox="1"/>
          <p:nvPr/>
        </p:nvSpPr>
        <p:spPr>
          <a:xfrm rot="16200000">
            <a:off x="-433854" y="3419023"/>
            <a:ext cx="2902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DA HIPERTENSÃO ARTERIAL 2020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16932" y="4055259"/>
            <a:ext cx="602825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</a:rPr>
              <a:t>Coordenador: Fernando Nobre </a:t>
            </a:r>
          </a:p>
          <a:p>
            <a:pPr>
              <a:lnSpc>
                <a:spcPct val="100000"/>
              </a:lnSpc>
            </a:pP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</a:rPr>
              <a:t>Coordenadores adjuntos: Flávio Antônio de Oliveira Borelli, Rogério Baumgratz de Paula </a:t>
            </a:r>
          </a:p>
          <a:p>
            <a:pPr>
              <a:lnSpc>
                <a:spcPct val="100000"/>
              </a:lnSpc>
            </a:pP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</a:rPr>
              <a:t>Membros: Antônio Spinelli, Fabiana Marques, Maria Eliete Pinheiro, Rodrigo Pedrosa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459345" y="2693526"/>
            <a:ext cx="5805170" cy="1600258"/>
          </a:xfrm>
        </p:spPr>
        <p:txBody>
          <a:bodyPr anchor="ctr"/>
          <a:lstStyle/>
          <a:p>
            <a:r>
              <a:rPr lang="pt-BR" sz="2400" dirty="0"/>
              <a:t>HIPERTENSÃO ARTERIAL E DOENÇA ARTERIAL CORONARIANA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TRATAMENTO</a:t>
            </a:r>
          </a:p>
        </p:txBody>
      </p:sp>
      <p:sp>
        <p:nvSpPr>
          <p:cNvPr id="2" name="CaixaDeTexto 2"/>
          <p:cNvSpPr txBox="1"/>
          <p:nvPr/>
        </p:nvSpPr>
        <p:spPr>
          <a:xfrm>
            <a:off x="1485150" y="1767006"/>
            <a:ext cx="814837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Redução de </a:t>
            </a:r>
            <a:r>
              <a:rPr lang="pt-BR" sz="2000" b="1" i="0" u="none" strike="noStrike" baseline="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10  mm Hg</a:t>
            </a:r>
            <a:r>
              <a:rPr lang="pt-BR" sz="2000" b="1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 </a:t>
            </a:r>
            <a:r>
              <a:rPr lang="pt-BR" sz="20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na PAS reduz em média </a:t>
            </a:r>
            <a:r>
              <a:rPr lang="pt-BR" sz="2000" b="1" i="0" u="none" strike="noStrike" baseline="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17% DAC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O tratamento no pós-IAM, angina de peito e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C</a:t>
            </a:r>
            <a:r>
              <a:rPr lang="pt-BR" sz="20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RM deve contemplar preferencialmente</a:t>
            </a:r>
            <a:r>
              <a:rPr lang="pt-BR" sz="20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: </a:t>
            </a:r>
            <a:r>
              <a:rPr lang="el-GR" sz="2000" b="1" i="0" u="none" strike="noStrike" baseline="0" dirty="0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β</a:t>
            </a:r>
            <a:r>
              <a:rPr lang="pt-BR" sz="2000" b="1" i="0" u="none" strike="noStrike" baseline="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B, IECA ou BRA</a:t>
            </a:r>
            <a:r>
              <a:rPr lang="pt-BR" sz="20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, além de estatinas e aspirina. 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Os</a:t>
            </a:r>
            <a:r>
              <a:rPr lang="pt-BR" sz="20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 </a:t>
            </a:r>
            <a:r>
              <a:rPr lang="el-GR" sz="2000" b="1" i="0" u="none" strike="noStrike" baseline="0" dirty="0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β</a:t>
            </a:r>
            <a:r>
              <a:rPr lang="pt-BR" sz="2000" b="1" i="0" u="none" strike="noStrike" baseline="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B</a:t>
            </a:r>
            <a:r>
              <a:rPr lang="pt-BR" sz="20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 </a:t>
            </a:r>
            <a:r>
              <a:rPr lang="pt-BR" sz="20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são benéficos após IAM, especialmente no período até dois anos após, bem como </a:t>
            </a:r>
            <a:r>
              <a:rPr lang="pt-BR" sz="2000" b="1" i="0" u="none" strike="noStrike" baseline="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IECAs e os BRAs</a:t>
            </a:r>
            <a:r>
              <a:rPr lang="pt-BR" sz="2000" i="0" u="none" strike="noStrike" baseline="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. 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Em pacientes com </a:t>
            </a:r>
            <a:r>
              <a:rPr lang="pt-BR" sz="2000" b="1" i="0" u="none" strike="noStrike" baseline="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DAC</a:t>
            </a:r>
            <a:r>
              <a:rPr lang="pt-BR" sz="20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 </a:t>
            </a:r>
            <a:r>
              <a:rPr lang="pt-BR" sz="20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crônica e múltiplos fatores de risco, </a:t>
            </a:r>
            <a:r>
              <a:rPr lang="pt-BR" sz="2000" b="1" i="0" u="none" strike="noStrike" baseline="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IECAs</a:t>
            </a:r>
            <a:r>
              <a:rPr lang="pt-BR" sz="20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 </a:t>
            </a:r>
            <a:r>
              <a:rPr lang="pt-BR" sz="20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associam-se à redução de desfechos clínicos relevantes </a:t>
            </a:r>
            <a:r>
              <a:rPr lang="pt-BR" sz="2000" b="1" i="0" u="none" strike="noStrike" baseline="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(NE: I; GR: A)</a:t>
            </a:r>
            <a:r>
              <a:rPr lang="pt-BR" sz="20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.</a:t>
            </a:r>
            <a:r>
              <a:rPr lang="pt-BR" sz="2000" b="1" i="0" u="none" strike="noStrike" baseline="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CECEEBB-220F-414E-A53E-3E3B9BD6CF9F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CURVA EM J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280558" y="694323"/>
            <a:ext cx="760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PARA EVENTOS CORONARIANOS X IDADE</a:t>
            </a:r>
          </a:p>
        </p:txBody>
      </p:sp>
      <p:pic>
        <p:nvPicPr>
          <p:cNvPr id="15" name="Imagem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742"/>
          <a:stretch>
            <a:fillRect/>
          </a:stretch>
        </p:blipFill>
        <p:spPr>
          <a:xfrm>
            <a:off x="3047111" y="1159827"/>
            <a:ext cx="5226002" cy="4538344"/>
          </a:xfrm>
          <a:prstGeom prst="rect">
            <a:avLst/>
          </a:prstGeom>
        </p:spPr>
      </p:pic>
      <p:grpSp>
        <p:nvGrpSpPr>
          <p:cNvPr id="16" name="Grupo 12"/>
          <p:cNvGrpSpPr/>
          <p:nvPr/>
        </p:nvGrpSpPr>
        <p:grpSpPr>
          <a:xfrm>
            <a:off x="3321052" y="1339482"/>
            <a:ext cx="5427481" cy="4289958"/>
            <a:chOff x="1274952" y="861255"/>
            <a:chExt cx="6669516" cy="5271682"/>
          </a:xfrm>
        </p:grpSpPr>
        <p:sp>
          <p:nvSpPr>
            <p:cNvPr id="17" name="CaixaDeTexto 5"/>
            <p:cNvSpPr txBox="1"/>
            <p:nvPr/>
          </p:nvSpPr>
          <p:spPr>
            <a:xfrm rot="16200000">
              <a:off x="-397619" y="2533826"/>
              <a:ext cx="3714755" cy="3696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Arial" panose="020B0604020202020204" pitchFamily="34" charset="0"/>
                  <a:cs typeface="Arial" panose="020B0604020202020204" pitchFamily="34" charset="0"/>
                </a:rPr>
                <a:t>Razão de Chance (ajustada)</a:t>
              </a:r>
            </a:p>
          </p:txBody>
        </p:sp>
        <p:sp>
          <p:nvSpPr>
            <p:cNvPr id="18" name="CaixaDeTexto 6"/>
            <p:cNvSpPr txBox="1"/>
            <p:nvPr/>
          </p:nvSpPr>
          <p:spPr>
            <a:xfrm>
              <a:off x="2847189" y="5792566"/>
              <a:ext cx="3675471" cy="3403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latin typeface="Montserrat" panose="00000500000000000000" pitchFamily="2" charset="0"/>
                  <a:cs typeface="Arial" panose="020B0604020202020204" pitchFamily="34" charset="0"/>
                </a:rPr>
                <a:t>Pressão Arterial (mm Hg)</a:t>
              </a:r>
            </a:p>
          </p:txBody>
        </p:sp>
        <p:sp>
          <p:nvSpPr>
            <p:cNvPr id="20" name="CaixaDeTexto 7"/>
            <p:cNvSpPr txBox="1"/>
            <p:nvPr/>
          </p:nvSpPr>
          <p:spPr>
            <a:xfrm>
              <a:off x="1789041" y="5476519"/>
              <a:ext cx="2049102" cy="3386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latin typeface="Montserrat" panose="00000500000000000000" pitchFamily="2" charset="0"/>
                  <a:cs typeface="Arial" panose="020B0604020202020204" pitchFamily="34" charset="0"/>
                </a:rPr>
                <a:t>PAD (mm Hg)</a:t>
              </a:r>
            </a:p>
          </p:txBody>
        </p:sp>
        <p:sp>
          <p:nvSpPr>
            <p:cNvPr id="21" name="CaixaDeTexto 8"/>
            <p:cNvSpPr txBox="1"/>
            <p:nvPr/>
          </p:nvSpPr>
          <p:spPr>
            <a:xfrm>
              <a:off x="5014562" y="5436747"/>
              <a:ext cx="2880916" cy="3386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latin typeface="Montserrat" panose="00000500000000000000" pitchFamily="2" charset="0"/>
                  <a:cs typeface="Arial" panose="020B0604020202020204" pitchFamily="34" charset="0"/>
                </a:rPr>
                <a:t>PAS (mm Hg)</a:t>
              </a:r>
            </a:p>
          </p:txBody>
        </p:sp>
        <p:sp>
          <p:nvSpPr>
            <p:cNvPr id="22" name="CaixaDeTexto 9"/>
            <p:cNvSpPr txBox="1"/>
            <p:nvPr/>
          </p:nvSpPr>
          <p:spPr>
            <a:xfrm>
              <a:off x="4567468" y="1107758"/>
              <a:ext cx="1553603" cy="319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100" dirty="0">
                  <a:latin typeface="Arial" panose="020B0604020202020204" pitchFamily="34" charset="0"/>
                  <a:cs typeface="Arial" panose="020B0604020202020204" pitchFamily="34" charset="0"/>
                </a:rPr>
                <a:t>Idade (anos)</a:t>
              </a:r>
            </a:p>
          </p:txBody>
        </p:sp>
        <p:sp>
          <p:nvSpPr>
            <p:cNvPr id="23" name="CaixaDeTexto 10"/>
            <p:cNvSpPr txBox="1"/>
            <p:nvPr/>
          </p:nvSpPr>
          <p:spPr>
            <a:xfrm>
              <a:off x="5707311" y="861875"/>
              <a:ext cx="2237157" cy="528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latin typeface="Arial" panose="020B0604020202020204" pitchFamily="34" charset="0"/>
                  <a:cs typeface="Arial" panose="020B0604020202020204" pitchFamily="34" charset="0"/>
                </a:rPr>
                <a:t>PA Nadir</a:t>
              </a:r>
            </a:p>
            <a:p>
              <a:pPr algn="ctr"/>
              <a:r>
                <a:rPr lang="pt-BR" sz="1100" dirty="0">
                  <a:latin typeface="Arial" panose="020B0604020202020204" pitchFamily="34" charset="0"/>
                  <a:cs typeface="Arial" panose="020B0604020202020204" pitchFamily="34" charset="0"/>
                </a:rPr>
                <a:t>PAS PAD</a:t>
              </a:r>
            </a:p>
          </p:txBody>
        </p:sp>
      </p:grpSp>
      <p:cxnSp>
        <p:nvCxnSpPr>
          <p:cNvPr id="24" name="Conector reto 11"/>
          <p:cNvCxnSpPr/>
          <p:nvPr/>
        </p:nvCxnSpPr>
        <p:spPr>
          <a:xfrm rot="5400000" flipH="1" flipV="1">
            <a:off x="3928165" y="4127166"/>
            <a:ext cx="1395300" cy="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12"/>
          <p:cNvCxnSpPr/>
          <p:nvPr/>
        </p:nvCxnSpPr>
        <p:spPr>
          <a:xfrm rot="5400000" flipH="1" flipV="1">
            <a:off x="5671716" y="4126132"/>
            <a:ext cx="1395300" cy="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"/>
          <p:cNvSpPr txBox="1"/>
          <p:nvPr/>
        </p:nvSpPr>
        <p:spPr>
          <a:xfrm rot="19753951">
            <a:off x="3024207" y="3193049"/>
            <a:ext cx="6014063" cy="52194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objetivo é alcançar uma PAS &lt; 130 mm Hg e PAD &lt;80 mm Hg (GR: IIa; NE: B), devendo-se evitar níveis abaixo de 120 x 70 mmHg.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8CA9B13-A9BE-461D-82EA-940EEFBC808C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468899" y="2623983"/>
            <a:ext cx="4908550" cy="1739337"/>
          </a:xfrm>
        </p:spPr>
        <p:txBody>
          <a:bodyPr anchor="ctr"/>
          <a:lstStyle/>
          <a:p>
            <a:r>
              <a:rPr lang="pt-BR" dirty="0"/>
              <a:t>HIPERTENSÃO ARTERIAL E DOENÇA RENAL CRÔNICA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5" y="228600"/>
            <a:ext cx="11792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PACIENTE EM TRATAMENTO CONSERVADOR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067175" y="702078"/>
            <a:ext cx="8016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METAS E TRATAMENTO DA HIPERTENSÃO ARTERIAL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52160" y="1882423"/>
            <a:ext cx="948767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pt-BR" dirty="0"/>
              <a:t>Na DRC, a meta de PA a ser alcançada continua indefinida, e as evidências dependem de morbidades associadas.</a:t>
            </a:r>
          </a:p>
          <a:p>
            <a:pPr>
              <a:spcAft>
                <a:spcPts val="1200"/>
              </a:spcAft>
            </a:pPr>
            <a:r>
              <a:rPr lang="pt-BR" dirty="0"/>
              <a:t>Em </a:t>
            </a:r>
            <a:r>
              <a:rPr lang="pt-BR" b="1" dirty="0">
                <a:solidFill>
                  <a:srgbClr val="C00000"/>
                </a:solidFill>
              </a:rPr>
              <a:t>não diabéticos  </a:t>
            </a:r>
            <a:r>
              <a:rPr lang="pt-BR" dirty="0"/>
              <a:t>PA &lt;130 x 80 mmHg), apresentaram retardo na progressão da doença, apenas em subgrupos com proteinúria.(GR: IIa; NE: A), redução da albuminúria, da retinopatia e de AVE com metas estritas.</a:t>
            </a:r>
          </a:p>
          <a:p>
            <a:pPr>
              <a:spcAft>
                <a:spcPts val="1200"/>
              </a:spcAft>
            </a:pPr>
            <a:r>
              <a:rPr lang="pt-BR" dirty="0"/>
              <a:t>Metanálise mostrou diminuição de mortalidade com o tratamento mais intensivo (GR: IIa; NE: A). </a:t>
            </a:r>
          </a:p>
          <a:p>
            <a:pPr>
              <a:spcAft>
                <a:spcPts val="1200"/>
              </a:spcAft>
            </a:pPr>
            <a:r>
              <a:rPr lang="pt-BR" dirty="0"/>
              <a:t>Estudo em 9.361 </a:t>
            </a:r>
            <a:r>
              <a:rPr lang="pt-BR" b="1" dirty="0">
                <a:solidFill>
                  <a:srgbClr val="C00000"/>
                </a:solidFill>
              </a:rPr>
              <a:t>pacientes não diabéticos</a:t>
            </a:r>
            <a:r>
              <a:rPr lang="pt-BR" dirty="0"/>
              <a:t>, dos quais 2.646 com DRC, observou-se a redução de eventos CV da ordem de 25% no grupo tratado para a obtenção de PAS inferior a 120 mm Hg. (GR: I; NE: A).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A979C9C-FAE9-4CF5-9882-26FEAD5B95A5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5" y="256308"/>
            <a:ext cx="11792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HIPERTENSÃO ARTERIAL E DOENÇA RENAL CRÔNICA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260647" y="640629"/>
            <a:ext cx="482340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TRATAMENTO E METAS</a:t>
            </a:r>
          </a:p>
        </p:txBody>
      </p:sp>
      <p:sp>
        <p:nvSpPr>
          <p:cNvPr id="4" name="CaixaDeTexto 2"/>
          <p:cNvSpPr txBox="1"/>
          <p:nvPr/>
        </p:nvSpPr>
        <p:spPr>
          <a:xfrm>
            <a:off x="1244600" y="1648288"/>
            <a:ext cx="961840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i="0" u="none" strike="noStrike" baseline="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IECAs</a:t>
            </a:r>
            <a:r>
              <a:rPr lang="pt-BR" sz="18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 </a:t>
            </a:r>
            <a:r>
              <a:rPr lang="pt-BR" sz="1800" b="1" dirty="0">
                <a:solidFill>
                  <a:srgbClr val="C00000"/>
                </a:solidFill>
                <a:latin typeface="Montserrat" panose="00000500000000000000" pitchFamily="2" charset="0"/>
              </a:rPr>
              <a:t>ou</a:t>
            </a:r>
            <a:r>
              <a:rPr lang="pt-BR" sz="18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 BRAs   estão indicados em hipertensos com ou sem albuminúria, sendo </a:t>
            </a:r>
            <a:r>
              <a:rPr lang="pt-BR" sz="1800" b="1" dirty="0">
                <a:solidFill>
                  <a:srgbClr val="C00000"/>
                </a:solidFill>
                <a:latin typeface="Montserrat" panose="00000500000000000000" pitchFamily="2" charset="0"/>
              </a:rPr>
              <a:t>proscrita sua associação</a:t>
            </a:r>
            <a:r>
              <a:rPr lang="pt-BR" sz="1800" i="0" u="none" strike="noStrike" baseline="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. </a:t>
            </a:r>
            <a:r>
              <a:rPr lang="pt-BR" sz="18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(GR: I; NE: A). 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Diuréticos de alça no caso de DRC estágios G4-G5.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ACC são eficazes, principalmente em associação a IECA ou BRAs s(GR: I; NE: A). 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Os </a:t>
            </a:r>
            <a:r>
              <a:rPr lang="el-GR" sz="18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β</a:t>
            </a:r>
            <a:r>
              <a:rPr lang="pt-BR" sz="18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B estão indicados na DAC e na insuficiência cardíaca (IC) associada. 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Antagonistas dos receptores mineralocortocoides são medicamentos que diminuem a proteinúria, porém podem causar hiperpotassemia. 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Essa diretriz recomenda em adultos com HA e DRC, </a:t>
            </a:r>
            <a:r>
              <a:rPr lang="pt-BR" sz="1800" b="1" dirty="0">
                <a:solidFill>
                  <a:srgbClr val="C00000"/>
                </a:solidFill>
                <a:latin typeface="Montserrat" panose="00000500000000000000" pitchFamily="2" charset="0"/>
              </a:rPr>
              <a:t>diabéticos ou não</a:t>
            </a:r>
            <a:r>
              <a:rPr lang="pt-BR" sz="18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, meta de </a:t>
            </a:r>
            <a:r>
              <a:rPr lang="pt-BR" sz="1800" b="1" dirty="0">
                <a:solidFill>
                  <a:srgbClr val="C00000"/>
                </a:solidFill>
                <a:latin typeface="Montserrat" panose="00000500000000000000" pitchFamily="2" charset="0"/>
              </a:rPr>
              <a:t>PA &lt; 13 x /80 mmHg</a:t>
            </a:r>
            <a:r>
              <a:rPr lang="pt-BR" sz="18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. Metas mais estritas podem ser almejadas em casos selecionados, sob estrita vigilância.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D74059-CCCF-43C0-B2B1-3DA2DDFB9F43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5" y="228600"/>
            <a:ext cx="11792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PACIENTE EM TERAPIA RENAL SUBSTITUTIVA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044575" y="680720"/>
            <a:ext cx="8016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METAS E TRATAMENTO DA HIPERTENSÃO ARTERIAL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38785" y="2306320"/>
            <a:ext cx="11116945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defRPr>
            </a:lvl1pPr>
          </a:lstStyle>
          <a:p>
            <a:r>
              <a:rPr lang="pt-BR" dirty="0"/>
              <a:t>Desafios dos dias da diálise e nos períodos interdialíticos. </a:t>
            </a:r>
          </a:p>
          <a:p>
            <a:r>
              <a:rPr lang="pt-BR" dirty="0"/>
              <a:t>Não existem evidências acerca do nível ideal de PA mas os valores mais aceitos imediatamente antes e após a hemodiálise são ≤ 140/90 mmHg e ≤130/80 mmHg. </a:t>
            </a:r>
            <a:br>
              <a:rPr lang="pt-BR" dirty="0"/>
            </a:br>
            <a:r>
              <a:rPr lang="pt-BR" dirty="0"/>
              <a:t>(GR: IIa; NE: C).</a:t>
            </a:r>
          </a:p>
          <a:p>
            <a:endParaRPr lang="pt-BR" dirty="0"/>
          </a:p>
          <a:p>
            <a:r>
              <a:rPr lang="pt-BR" dirty="0"/>
              <a:t>Nesses pacientes, existe uma </a:t>
            </a:r>
            <a:r>
              <a:rPr lang="pt-BR" b="1" dirty="0">
                <a:solidFill>
                  <a:srgbClr val="C00000"/>
                </a:solidFill>
              </a:rPr>
              <a:t>associação paradoxal, em U</a:t>
            </a:r>
            <a:r>
              <a:rPr lang="pt-BR" dirty="0"/>
              <a:t>, entre a PAS medida na unidade de diálise e o risco de DCV, </a:t>
            </a:r>
            <a:r>
              <a:rPr lang="pt-BR" b="1" dirty="0">
                <a:solidFill>
                  <a:srgbClr val="C00000"/>
                </a:solidFill>
              </a:rPr>
              <a:t>com valores superiores a 160 mmHg ou &lt;110 mmHg</a:t>
            </a:r>
            <a:r>
              <a:rPr lang="pt-BR" dirty="0"/>
              <a:t>, implicados no aumento da mortalidade (GR: IIa; NE: B).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3167F0D-EAC2-4D1F-BFDA-07DCE1EB9AA9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459663" y="2363403"/>
            <a:ext cx="5107392" cy="2242026"/>
          </a:xfrm>
        </p:spPr>
        <p:txBody>
          <a:bodyPr anchor="ctr"/>
          <a:lstStyle/>
          <a:p>
            <a:r>
              <a:rPr lang="pt-BR" dirty="0"/>
              <a:t>HIPERTENSÃO ARTERIAL E INSUFICIÊNCIA CARDÍACA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5" y="228600"/>
            <a:ext cx="11792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IMPACTO DA HIPERTENSÃO ARTERIAL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900430" y="578888"/>
            <a:ext cx="490364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NA INSUFICIÊNCIA CARDÍACA</a:t>
            </a:r>
          </a:p>
        </p:txBody>
      </p:sp>
      <p:sp>
        <p:nvSpPr>
          <p:cNvPr id="4" name="CaixaDeTexto 2"/>
          <p:cNvSpPr txBox="1"/>
          <p:nvPr/>
        </p:nvSpPr>
        <p:spPr>
          <a:xfrm>
            <a:off x="1783974" y="1982450"/>
            <a:ext cx="862405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defRPr>
            </a:lvl1pPr>
          </a:lstStyle>
          <a:p>
            <a:r>
              <a:rPr lang="pt-BR" dirty="0"/>
              <a:t>O diagnóstico precoce da HA e seu tratamento adequado podem reduzir significativamente o risco de desenvolvimento de IC, sobretudo em idosos. </a:t>
            </a:r>
          </a:p>
          <a:p>
            <a:r>
              <a:rPr lang="pt-BR" dirty="0"/>
              <a:t>As estratégias medicamentosas para o controle da PA promovem reduções de aproximadamente 50% na incidência de IC em adultos e, na população com idade &gt; 80 anos, diminuições de 64%.</a:t>
            </a:r>
          </a:p>
          <a:p>
            <a:r>
              <a:rPr lang="pt-BR" dirty="0"/>
              <a:t>O estudo SPRINT, com meta de redução de PAS mais intensa (&lt; 120 mmHg), demonstrou uma redução de 27% em mortalidade total e de 38% no desenvolvimento de IC.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059633-A58B-4244-8F6D-86E89C88788B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199707" y="320963"/>
            <a:ext cx="11792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4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RECOMENDAÇÕES PARA TRATAMENTO DA HIPERTENSÃO ARTERIAL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519267" y="646600"/>
            <a:ext cx="479280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NA INSUFICIÊNCIA CARDÍACA</a:t>
            </a:r>
          </a:p>
        </p:txBody>
      </p:sp>
      <p:grpSp>
        <p:nvGrpSpPr>
          <p:cNvPr id="3" name="Agrupar 1"/>
          <p:cNvGrpSpPr/>
          <p:nvPr/>
        </p:nvGrpSpPr>
        <p:grpSpPr>
          <a:xfrm>
            <a:off x="422764" y="2401454"/>
            <a:ext cx="11346472" cy="2271628"/>
            <a:chOff x="893298" y="1502441"/>
            <a:chExt cx="10238933" cy="2127024"/>
          </a:xfrm>
        </p:grpSpPr>
        <p:pic>
          <p:nvPicPr>
            <p:cNvPr id="5" name="Imagem 3"/>
            <p:cNvPicPr>
              <a:picLocks noChangeAspect="1"/>
            </p:cNvPicPr>
            <p:nvPr/>
          </p:nvPicPr>
          <p:blipFill rotWithShape="1">
            <a:blip r:embed="rId2"/>
            <a:srcRect l="1332" t="15940" r="19413" b="17829"/>
            <a:stretch>
              <a:fillRect/>
            </a:stretch>
          </p:blipFill>
          <p:spPr>
            <a:xfrm>
              <a:off x="893298" y="1502441"/>
              <a:ext cx="8982222" cy="2127024"/>
            </a:xfrm>
            <a:prstGeom prst="rect">
              <a:avLst/>
            </a:prstGeom>
          </p:spPr>
        </p:pic>
        <p:pic>
          <p:nvPicPr>
            <p:cNvPr id="6" name="Imagem 4"/>
            <p:cNvPicPr>
              <a:picLocks noChangeAspect="1"/>
            </p:cNvPicPr>
            <p:nvPr/>
          </p:nvPicPr>
          <p:blipFill rotWithShape="1">
            <a:blip r:embed="rId2"/>
            <a:srcRect l="87931" t="15940" r="980" b="17829"/>
            <a:stretch>
              <a:fillRect/>
            </a:stretch>
          </p:blipFill>
          <p:spPr>
            <a:xfrm>
              <a:off x="9875520" y="1502441"/>
              <a:ext cx="1256711" cy="2127024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5C73B027-EAC0-40D6-B77E-2F75C39C0819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DECLARAÇÃO</a:t>
            </a:r>
          </a:p>
        </p:txBody>
      </p:sp>
      <p:sp>
        <p:nvSpPr>
          <p:cNvPr id="6" name="Text Box 19"/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CONFLITO DE INTERESSES</a:t>
            </a:r>
          </a:p>
        </p:txBody>
      </p:sp>
      <p:sp>
        <p:nvSpPr>
          <p:cNvPr id="7" name="Text Box 12"/>
          <p:cNvSpPr txBox="1"/>
          <p:nvPr/>
        </p:nvSpPr>
        <p:spPr>
          <a:xfrm>
            <a:off x="1847273" y="1893793"/>
            <a:ext cx="839460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De acordo com a Resolução 1595/2000 do Conselho Federal de Medicina e com a RDC 96/2008 da ANVISA, declaro: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Palestrante de XXXXXX, XXXXXX, XXXXXX, XXXXXX, XXXXXXX e XXXXXXX.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 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Consultor da XXXXXXXX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Os meus pré-requisitos para participar desta atividade são a autonomia do pensamento científico, a interdependência de opiniões e a liberdade de expressão.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Nome Sobrenome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CRM XXXXX</a:t>
            </a:r>
            <a:endParaRPr lang="en-US" sz="1600" b="1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439056" y="2660463"/>
            <a:ext cx="5155708" cy="1634446"/>
          </a:xfrm>
        </p:spPr>
        <p:txBody>
          <a:bodyPr anchor="ctr"/>
          <a:lstStyle/>
          <a:p>
            <a:r>
              <a:rPr lang="pt-BR" dirty="0"/>
              <a:t>HIPERTENSÃO ARTERIAL E ACIDENTE VASCULAR HEMORRÁGICO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"/>
          <p:cNvSpPr txBox="1"/>
          <p:nvPr/>
        </p:nvSpPr>
        <p:spPr>
          <a:xfrm>
            <a:off x="1385454" y="2120949"/>
            <a:ext cx="881605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defRPr>
            </a:lvl1pPr>
          </a:lstStyle>
          <a:p>
            <a:r>
              <a:rPr lang="pt-BR" dirty="0"/>
              <a:t>Se houver aumento da PA, podem ocorrer maior probabilidade de expansão do hematoma, aumento do risco de morte e pior prognóstico. Estudos robustos sugerem que reduzir a PA (dentro de 6 h) para valores &lt;140/90 mmHg não diminuiu eventos primários importantes, inclusive mortalidade.</a:t>
            </a:r>
          </a:p>
          <a:p>
            <a:endParaRPr lang="pt-BR" dirty="0"/>
          </a:p>
          <a:p>
            <a:r>
              <a:rPr lang="pt-BR" dirty="0"/>
              <a:t> Assim, não deve ser recomendada imediata redução da PA nos casos de AVEH, a menos que o valor da PAS esteja &gt; 220 mmHg. 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F32BA9CC-B595-4AB2-ADA3-DEBF68FB4ED8}"/>
              </a:ext>
            </a:extLst>
          </p:cNvPr>
          <p:cNvSpPr txBox="1"/>
          <p:nvPr/>
        </p:nvSpPr>
        <p:spPr>
          <a:xfrm>
            <a:off x="3214200" y="586767"/>
            <a:ext cx="9217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ACIDENTE VASCULAR ENCEFÁLICO HEMORRÁGICO - METAS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21169AC1-4F80-4207-BB0E-C47C899AD48F}"/>
              </a:ext>
            </a:extLst>
          </p:cNvPr>
          <p:cNvSpPr txBox="1"/>
          <p:nvPr/>
        </p:nvSpPr>
        <p:spPr>
          <a:xfrm>
            <a:off x="199707" y="237144"/>
            <a:ext cx="11792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HIPERTENSÃO ARTERIAL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C0D9F06-3819-4AD0-B5C5-B0B9666F0755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450426" y="2544897"/>
            <a:ext cx="4908550" cy="1879037"/>
          </a:xfrm>
        </p:spPr>
        <p:txBody>
          <a:bodyPr anchor="ctr"/>
          <a:lstStyle/>
          <a:p>
            <a:r>
              <a:rPr lang="pt-BR" dirty="0"/>
              <a:t>HIPERTENSÃO ARTERIAL E ACIDENTE VASCULAR ISQUÊMICO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740671" y="586767"/>
            <a:ext cx="9217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ACIDENTE VASCULAR ENCEFÁLICO ISQUÊMICO - METAS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20743" y="2397948"/>
            <a:ext cx="921794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defRPr>
            </a:lvl1pPr>
          </a:lstStyle>
          <a:p>
            <a:r>
              <a:rPr lang="pt-BR" dirty="0"/>
              <a:t>Benefícios menos claros da redução da pressão arterial.   Pacientes candidatos a trombólise com valores &gt; 180 x 105 mm Hg, poderão haver maior chance de hemorragias. </a:t>
            </a:r>
          </a:p>
          <a:p>
            <a:r>
              <a:rPr lang="pt-BR" dirty="0"/>
              <a:t>Uma metanálise sugere que a redução da pressão arterial no AVEI poderia ter efeito neutro na mortalidade.</a:t>
            </a:r>
          </a:p>
          <a:p>
            <a:endParaRPr lang="pt-BR" dirty="0"/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1D3809A4-5AE5-410C-AC33-168817D25991}"/>
              </a:ext>
            </a:extLst>
          </p:cNvPr>
          <p:cNvSpPr txBox="1"/>
          <p:nvPr/>
        </p:nvSpPr>
        <p:spPr>
          <a:xfrm>
            <a:off x="199707" y="237144"/>
            <a:ext cx="11792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HIPERTENSÃO ARTERIAL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6534425-5DC2-4EED-8C5E-92F1F1B89BBE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5" y="152400"/>
            <a:ext cx="117925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40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TERAPÊUTICA E METAS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374612" y="659765"/>
            <a:ext cx="102342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PARA HIPERTENSÃO ARTERIAL NO ACIDENTE VASCULAR AGUDO</a:t>
            </a:r>
          </a:p>
        </p:txBody>
      </p:sp>
      <p:grpSp>
        <p:nvGrpSpPr>
          <p:cNvPr id="4" name="Agrupar 1"/>
          <p:cNvGrpSpPr/>
          <p:nvPr/>
        </p:nvGrpSpPr>
        <p:grpSpPr>
          <a:xfrm>
            <a:off x="813581" y="1861040"/>
            <a:ext cx="10564837" cy="3135919"/>
            <a:chOff x="1564683" y="1764004"/>
            <a:chExt cx="9623005" cy="3052689"/>
          </a:xfrm>
        </p:grpSpPr>
        <p:pic>
          <p:nvPicPr>
            <p:cNvPr id="5" name="Imagem 2"/>
            <p:cNvPicPr>
              <a:picLocks noChangeAspect="1"/>
            </p:cNvPicPr>
            <p:nvPr/>
          </p:nvPicPr>
          <p:blipFill rotWithShape="1">
            <a:blip r:embed="rId2"/>
            <a:srcRect t="9558" r="21739" b="11220"/>
            <a:stretch>
              <a:fillRect/>
            </a:stretch>
          </p:blipFill>
          <p:spPr>
            <a:xfrm>
              <a:off x="1564683" y="1764004"/>
              <a:ext cx="8479655" cy="3052689"/>
            </a:xfrm>
            <a:prstGeom prst="rect">
              <a:avLst/>
            </a:prstGeom>
          </p:spPr>
        </p:pic>
        <p:pic>
          <p:nvPicPr>
            <p:cNvPr id="6" name="Imagem 4"/>
            <p:cNvPicPr>
              <a:picLocks noChangeAspect="1"/>
            </p:cNvPicPr>
            <p:nvPr/>
          </p:nvPicPr>
          <p:blipFill rotWithShape="1">
            <a:blip r:embed="rId2"/>
            <a:srcRect l="89448" t="9558" b="11220"/>
            <a:stretch>
              <a:fillRect/>
            </a:stretch>
          </p:blipFill>
          <p:spPr>
            <a:xfrm>
              <a:off x="10044338" y="1764004"/>
              <a:ext cx="1143350" cy="3052689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B65BC85E-D23C-4960-9D9A-1635465BFB48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</a:t>
            </a:r>
            <a:r>
              <a:rPr lang="pt-BR" sz="900">
                <a:latin typeface="Montserrat Medium" panose="00000600000000000000" pitchFamily="2" charset="0"/>
                <a:cs typeface="Avenir LT Std 55 Roman" panose="020B0503020203020204" charset="0"/>
              </a:rPr>
              <a:t>, </a:t>
            </a:r>
          </a:p>
          <a:p>
            <a:r>
              <a:rPr lang="pt-BR" sz="900">
                <a:latin typeface="Montserrat Medium" panose="00000600000000000000" pitchFamily="2" charset="0"/>
                <a:cs typeface="Avenir LT Std 55 Roman" panose="020B0503020203020204" charset="0"/>
              </a:rPr>
              <a:t>Feitosa 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0" y="-97790"/>
            <a:ext cx="12342495" cy="6955790"/>
          </a:xfrm>
          <a:prstGeom prst="rect">
            <a:avLst/>
          </a:prstGeom>
          <a:solidFill>
            <a:schemeClr val="bg2">
              <a:lumMod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17169" y="3071356"/>
            <a:ext cx="671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4400" dirty="0">
                <a:solidFill>
                  <a:schemeClr val="bg1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OBRIGADO</a:t>
            </a:r>
            <a:endParaRPr lang="pt-BR" altLang="en-US" sz="4400" dirty="0">
              <a:solidFill>
                <a:srgbClr val="F61D25"/>
              </a:solidFill>
              <a:latin typeface="Montserrat SemiBold" panose="00000700000000000000" pitchFamily="2" charset="0"/>
              <a:cs typeface="AvenirNext LT Pro Bold" panose="020B0804020202020204" charset="0"/>
            </a:endParaRPr>
          </a:p>
        </p:txBody>
      </p:sp>
      <p:sp>
        <p:nvSpPr>
          <p:cNvPr id="17" name="Rectangles 16"/>
          <p:cNvSpPr/>
          <p:nvPr/>
        </p:nvSpPr>
        <p:spPr>
          <a:xfrm rot="5400000">
            <a:off x="7886448" y="-473458"/>
            <a:ext cx="141792" cy="8770304"/>
          </a:xfrm>
          <a:prstGeom prst="rect">
            <a:avLst/>
          </a:prstGeom>
          <a:solidFill>
            <a:srgbClr val="F6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0977" y="2224968"/>
            <a:ext cx="2079365" cy="7391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187" y="2281253"/>
            <a:ext cx="1315677" cy="6265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923" y="1030411"/>
            <a:ext cx="3136495" cy="78884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0795" y="876682"/>
            <a:ext cx="1034459" cy="100819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370389" y="4697433"/>
            <a:ext cx="2838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1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2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3</a:t>
            </a:r>
          </a:p>
        </p:txBody>
      </p:sp>
      <p:sp>
        <p:nvSpPr>
          <p:cNvPr id="15" name="Shape 4804"/>
          <p:cNvSpPr/>
          <p:nvPr/>
        </p:nvSpPr>
        <p:spPr>
          <a:xfrm>
            <a:off x="1020353" y="4743613"/>
            <a:ext cx="279328" cy="2031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05000"/>
                </a:moveTo>
                <a:cubicBezTo>
                  <a:pt x="114544" y="105444"/>
                  <a:pt x="114505" y="105877"/>
                  <a:pt x="114450" y="106305"/>
                </a:cubicBezTo>
                <a:lnTo>
                  <a:pt x="80772" y="60000"/>
                </a:lnTo>
                <a:lnTo>
                  <a:pt x="114450" y="13694"/>
                </a:lnTo>
                <a:cubicBezTo>
                  <a:pt x="114505" y="14122"/>
                  <a:pt x="114544" y="14555"/>
                  <a:pt x="114544" y="15000"/>
                </a:cubicBezTo>
                <a:cubicBezTo>
                  <a:pt x="114544" y="15000"/>
                  <a:pt x="114544" y="105000"/>
                  <a:pt x="114544" y="105000"/>
                </a:cubicBezTo>
                <a:close/>
                <a:moveTo>
                  <a:pt x="109088" y="112500"/>
                </a:moveTo>
                <a:lnTo>
                  <a:pt x="10911" y="112500"/>
                </a:lnTo>
                <a:cubicBezTo>
                  <a:pt x="10272" y="112500"/>
                  <a:pt x="9661" y="112322"/>
                  <a:pt x="9094" y="112044"/>
                </a:cubicBezTo>
                <a:lnTo>
                  <a:pt x="43083" y="65300"/>
                </a:lnTo>
                <a:lnTo>
                  <a:pt x="52444" y="78177"/>
                </a:lnTo>
                <a:cubicBezTo>
                  <a:pt x="54533" y="81050"/>
                  <a:pt x="57266" y="82483"/>
                  <a:pt x="60000" y="82483"/>
                </a:cubicBezTo>
                <a:cubicBezTo>
                  <a:pt x="62733" y="82483"/>
                  <a:pt x="65466" y="81050"/>
                  <a:pt x="67550" y="78177"/>
                </a:cubicBezTo>
                <a:lnTo>
                  <a:pt x="76916" y="65300"/>
                </a:lnTo>
                <a:lnTo>
                  <a:pt x="110911" y="112044"/>
                </a:lnTo>
                <a:cubicBezTo>
                  <a:pt x="110338" y="112322"/>
                  <a:pt x="109733" y="112500"/>
                  <a:pt x="109088" y="112500"/>
                </a:cubicBezTo>
                <a:moveTo>
                  <a:pt x="5455" y="105000"/>
                </a:moveTo>
                <a:lnTo>
                  <a:pt x="5455" y="15000"/>
                </a:lnTo>
                <a:cubicBezTo>
                  <a:pt x="5455" y="14555"/>
                  <a:pt x="5494" y="14122"/>
                  <a:pt x="5550" y="13694"/>
                </a:cubicBezTo>
                <a:lnTo>
                  <a:pt x="39227" y="60000"/>
                </a:lnTo>
                <a:lnTo>
                  <a:pt x="5550" y="106305"/>
                </a:lnTo>
                <a:cubicBezTo>
                  <a:pt x="5494" y="105877"/>
                  <a:pt x="5455" y="105444"/>
                  <a:pt x="5455" y="105000"/>
                </a:cubicBezTo>
                <a:moveTo>
                  <a:pt x="10911" y="7500"/>
                </a:moveTo>
                <a:lnTo>
                  <a:pt x="109088" y="7500"/>
                </a:lnTo>
                <a:cubicBezTo>
                  <a:pt x="109733" y="7500"/>
                  <a:pt x="110338" y="7677"/>
                  <a:pt x="110911" y="7961"/>
                </a:cubicBezTo>
                <a:lnTo>
                  <a:pt x="63694" y="72877"/>
                </a:lnTo>
                <a:cubicBezTo>
                  <a:pt x="62711" y="74233"/>
                  <a:pt x="61394" y="74983"/>
                  <a:pt x="60000" y="74983"/>
                </a:cubicBezTo>
                <a:cubicBezTo>
                  <a:pt x="58605" y="74983"/>
                  <a:pt x="57288" y="74233"/>
                  <a:pt x="56300" y="72877"/>
                </a:cubicBezTo>
                <a:lnTo>
                  <a:pt x="9094" y="7961"/>
                </a:lnTo>
                <a:cubicBezTo>
                  <a:pt x="9661" y="7677"/>
                  <a:pt x="10272" y="7500"/>
                  <a:pt x="10911" y="7500"/>
                </a:cubicBezTo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6716"/>
                  <a:pt x="0" y="15000"/>
                </a:cubicBezTo>
                <a:lnTo>
                  <a:pt x="0" y="105000"/>
                </a:lnTo>
                <a:cubicBezTo>
                  <a:pt x="0" y="113283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3283"/>
                  <a:pt x="120000" y="105000"/>
                </a:cubicBezTo>
                <a:lnTo>
                  <a:pt x="120000" y="15000"/>
                </a:lnTo>
                <a:cubicBezTo>
                  <a:pt x="120000" y="6716"/>
                  <a:pt x="115116" y="0"/>
                  <a:pt x="10908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6" name="Shape 4833"/>
          <p:cNvSpPr/>
          <p:nvPr/>
        </p:nvSpPr>
        <p:spPr>
          <a:xfrm>
            <a:off x="1020351" y="5569218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74611" y="51777"/>
                </a:moveTo>
                <a:cubicBezTo>
                  <a:pt x="66527" y="51777"/>
                  <a:pt x="65444" y="56644"/>
                  <a:pt x="65444" y="56644"/>
                </a:cubicBezTo>
                <a:lnTo>
                  <a:pt x="65455" y="51816"/>
                </a:lnTo>
                <a:lnTo>
                  <a:pt x="54544" y="51816"/>
                </a:lnTo>
                <a:lnTo>
                  <a:pt x="54544" y="81816"/>
                </a:lnTo>
                <a:lnTo>
                  <a:pt x="65455" y="81816"/>
                </a:lnTo>
                <a:lnTo>
                  <a:pt x="65455" y="65455"/>
                </a:lnTo>
                <a:cubicBezTo>
                  <a:pt x="65455" y="65455"/>
                  <a:pt x="65455" y="59961"/>
                  <a:pt x="70088" y="59961"/>
                </a:cubicBezTo>
                <a:cubicBezTo>
                  <a:pt x="72700" y="59961"/>
                  <a:pt x="73638" y="62400"/>
                  <a:pt x="73638" y="65455"/>
                </a:cubicBezTo>
                <a:lnTo>
                  <a:pt x="73638" y="81816"/>
                </a:lnTo>
                <a:lnTo>
                  <a:pt x="84544" y="81816"/>
                </a:lnTo>
                <a:lnTo>
                  <a:pt x="84544" y="65455"/>
                </a:lnTo>
                <a:cubicBezTo>
                  <a:pt x="84544" y="56916"/>
                  <a:pt x="80833" y="51777"/>
                  <a:pt x="74611" y="51777"/>
                </a:cubicBezTo>
                <a:moveTo>
                  <a:pt x="38183" y="81816"/>
                </a:moveTo>
                <a:lnTo>
                  <a:pt x="49050" y="81816"/>
                </a:lnTo>
                <a:lnTo>
                  <a:pt x="49050" y="51777"/>
                </a:lnTo>
                <a:lnTo>
                  <a:pt x="38183" y="51777"/>
                </a:lnTo>
                <a:cubicBezTo>
                  <a:pt x="38183" y="51777"/>
                  <a:pt x="38183" y="81816"/>
                  <a:pt x="38183" y="81816"/>
                </a:cubicBezTo>
                <a:close/>
                <a:moveTo>
                  <a:pt x="43616" y="38183"/>
                </a:moveTo>
                <a:cubicBezTo>
                  <a:pt x="40616" y="38183"/>
                  <a:pt x="38183" y="40627"/>
                  <a:pt x="38183" y="43644"/>
                </a:cubicBezTo>
                <a:cubicBezTo>
                  <a:pt x="38183" y="46661"/>
                  <a:pt x="40616" y="49105"/>
                  <a:pt x="43616" y="49105"/>
                </a:cubicBezTo>
                <a:cubicBezTo>
                  <a:pt x="46616" y="49105"/>
                  <a:pt x="49050" y="46661"/>
                  <a:pt x="49050" y="43644"/>
                </a:cubicBezTo>
                <a:cubicBezTo>
                  <a:pt x="49050" y="40627"/>
                  <a:pt x="46616" y="38183"/>
                  <a:pt x="43616" y="3818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8" name="Shape 4837"/>
          <p:cNvSpPr/>
          <p:nvPr/>
        </p:nvSpPr>
        <p:spPr>
          <a:xfrm>
            <a:off x="1020353" y="5137750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816" y="76361"/>
                </a:moveTo>
                <a:cubicBezTo>
                  <a:pt x="81816" y="79372"/>
                  <a:pt x="79372" y="81816"/>
                  <a:pt x="76361" y="81816"/>
                </a:cubicBezTo>
                <a:lnTo>
                  <a:pt x="43638" y="81816"/>
                </a:lnTo>
                <a:cubicBezTo>
                  <a:pt x="40627" y="81816"/>
                  <a:pt x="38183" y="79372"/>
                  <a:pt x="38183" y="76361"/>
                </a:cubicBezTo>
                <a:lnTo>
                  <a:pt x="38183" y="57272"/>
                </a:lnTo>
                <a:lnTo>
                  <a:pt x="43911" y="57272"/>
                </a:lnTo>
                <a:cubicBezTo>
                  <a:pt x="43761" y="58166"/>
                  <a:pt x="43638" y="59066"/>
                  <a:pt x="43638" y="60000"/>
                </a:cubicBezTo>
                <a:cubicBezTo>
                  <a:pt x="43638" y="69038"/>
                  <a:pt x="50961" y="76361"/>
                  <a:pt x="60000" y="76361"/>
                </a:cubicBezTo>
                <a:cubicBezTo>
                  <a:pt x="69033" y="76361"/>
                  <a:pt x="76361" y="69038"/>
                  <a:pt x="76361" y="60000"/>
                </a:cubicBezTo>
                <a:cubicBezTo>
                  <a:pt x="76361" y="59066"/>
                  <a:pt x="76238" y="58166"/>
                  <a:pt x="76088" y="57272"/>
                </a:cubicBezTo>
                <a:lnTo>
                  <a:pt x="81816" y="57272"/>
                </a:lnTo>
                <a:cubicBezTo>
                  <a:pt x="81816" y="57272"/>
                  <a:pt x="81816" y="76361"/>
                  <a:pt x="81816" y="76361"/>
                </a:cubicBezTo>
                <a:close/>
                <a:moveTo>
                  <a:pt x="60000" y="49088"/>
                </a:moveTo>
                <a:cubicBezTo>
                  <a:pt x="66022" y="49088"/>
                  <a:pt x="70911" y="53977"/>
                  <a:pt x="70911" y="60000"/>
                </a:cubicBezTo>
                <a:cubicBezTo>
                  <a:pt x="70911" y="66022"/>
                  <a:pt x="66022" y="70911"/>
                  <a:pt x="60000" y="70911"/>
                </a:cubicBezTo>
                <a:cubicBezTo>
                  <a:pt x="53977" y="70911"/>
                  <a:pt x="49088" y="66022"/>
                  <a:pt x="49088" y="60000"/>
                </a:cubicBezTo>
                <a:cubicBezTo>
                  <a:pt x="49088" y="53977"/>
                  <a:pt x="53977" y="49088"/>
                  <a:pt x="60000" y="49088"/>
                </a:cubicBezTo>
                <a:moveTo>
                  <a:pt x="70911" y="40911"/>
                </a:moveTo>
                <a:lnTo>
                  <a:pt x="79088" y="40911"/>
                </a:lnTo>
                <a:lnTo>
                  <a:pt x="79088" y="49088"/>
                </a:lnTo>
                <a:lnTo>
                  <a:pt x="70911" y="49088"/>
                </a:lnTo>
                <a:cubicBezTo>
                  <a:pt x="70911" y="49088"/>
                  <a:pt x="70911" y="40911"/>
                  <a:pt x="70911" y="40911"/>
                </a:cubicBezTo>
                <a:close/>
                <a:moveTo>
                  <a:pt x="76361" y="32727"/>
                </a:moveTo>
                <a:lnTo>
                  <a:pt x="43638" y="32727"/>
                </a:lnTo>
                <a:cubicBezTo>
                  <a:pt x="37611" y="32727"/>
                  <a:pt x="32727" y="37611"/>
                  <a:pt x="32727" y="43638"/>
                </a:cubicBezTo>
                <a:lnTo>
                  <a:pt x="32727" y="76361"/>
                </a:lnTo>
                <a:cubicBezTo>
                  <a:pt x="32727" y="82388"/>
                  <a:pt x="37611" y="87272"/>
                  <a:pt x="43638" y="87272"/>
                </a:cubicBezTo>
                <a:lnTo>
                  <a:pt x="76361" y="87272"/>
                </a:lnTo>
                <a:cubicBezTo>
                  <a:pt x="82388" y="87272"/>
                  <a:pt x="87272" y="82388"/>
                  <a:pt x="87272" y="76361"/>
                </a:cubicBezTo>
                <a:lnTo>
                  <a:pt x="87272" y="43638"/>
                </a:lnTo>
                <a:cubicBezTo>
                  <a:pt x="87272" y="37611"/>
                  <a:pt x="82388" y="32727"/>
                  <a:pt x="76361" y="32727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0402" y="6171396"/>
            <a:ext cx="432016" cy="43201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0048318" y="6110516"/>
            <a:ext cx="2245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DESENVOLVIDO POR 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VALUAR PRÓ_MARKETING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www.valuar.com.br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487372" y="2829610"/>
            <a:ext cx="5107392" cy="1198779"/>
          </a:xfrm>
        </p:spPr>
        <p:txBody>
          <a:bodyPr anchor="ctr"/>
          <a:lstStyle/>
          <a:p>
            <a:r>
              <a:rPr lang="pt-BR" dirty="0"/>
              <a:t>HIPERTENSÃO ARTERIAL E DIABETES MELLITUS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214822" y="662940"/>
            <a:ext cx="9806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DIABETES MELLITUS COMUM EM ADULTOS E BENEFÍCIOS DO TRATAMENTO</a:t>
            </a:r>
          </a:p>
        </p:txBody>
      </p:sp>
      <p:sp>
        <p:nvSpPr>
          <p:cNvPr id="2" name="Text Box 18"/>
          <p:cNvSpPr txBox="1"/>
          <p:nvPr/>
        </p:nvSpPr>
        <p:spPr>
          <a:xfrm>
            <a:off x="170497" y="228600"/>
            <a:ext cx="104781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CONCOMITÂNCIA DE HIPERTENSÃO ARTERIAL</a:t>
            </a:r>
          </a:p>
        </p:txBody>
      </p:sp>
      <p:sp>
        <p:nvSpPr>
          <p:cNvPr id="3" name="CaixaDeTexto 1"/>
          <p:cNvSpPr txBox="1"/>
          <p:nvPr/>
        </p:nvSpPr>
        <p:spPr>
          <a:xfrm>
            <a:off x="6285864" y="4482621"/>
            <a:ext cx="5436695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pt-BR" sz="1600" b="0" i="0" u="none" strike="noStrike" baseline="0" dirty="0">
                <a:solidFill>
                  <a:schemeClr val="tx1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*Avaliação da excreção urinária de albumina, da creatinina, do fundo de olho e da presença de disautonomia deverão fazer parte da investigação.</a:t>
            </a:r>
          </a:p>
        </p:txBody>
      </p:sp>
      <p:sp>
        <p:nvSpPr>
          <p:cNvPr id="5" name="Elipse 4"/>
          <p:cNvSpPr/>
          <p:nvPr/>
        </p:nvSpPr>
        <p:spPr>
          <a:xfrm>
            <a:off x="1983740" y="1468120"/>
            <a:ext cx="3813175" cy="355473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/>
          </a:p>
        </p:txBody>
      </p:sp>
      <p:sp>
        <p:nvSpPr>
          <p:cNvPr id="15" name="Elipse 14"/>
          <p:cNvSpPr/>
          <p:nvPr/>
        </p:nvSpPr>
        <p:spPr>
          <a:xfrm>
            <a:off x="2371725" y="2049780"/>
            <a:ext cx="3037840" cy="29730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/>
          </a:p>
        </p:txBody>
      </p:sp>
      <p:sp>
        <p:nvSpPr>
          <p:cNvPr id="13" name="Elipse 12"/>
          <p:cNvSpPr/>
          <p:nvPr/>
        </p:nvSpPr>
        <p:spPr>
          <a:xfrm>
            <a:off x="2630170" y="2631440"/>
            <a:ext cx="2520315" cy="2391410"/>
          </a:xfrm>
          <a:prstGeom prst="ellipse">
            <a:avLst/>
          </a:prstGeom>
          <a:solidFill>
            <a:srgbClr val="007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/>
          </a:p>
        </p:txBody>
      </p:sp>
      <p:sp>
        <p:nvSpPr>
          <p:cNvPr id="9" name="Elipse 7"/>
          <p:cNvSpPr/>
          <p:nvPr/>
        </p:nvSpPr>
        <p:spPr>
          <a:xfrm>
            <a:off x="575945" y="5071745"/>
            <a:ext cx="193675" cy="1809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/>
          </a:p>
        </p:txBody>
      </p:sp>
      <p:sp>
        <p:nvSpPr>
          <p:cNvPr id="10" name="CaixaDeTexto 8"/>
          <p:cNvSpPr txBox="1"/>
          <p:nvPr/>
        </p:nvSpPr>
        <p:spPr>
          <a:xfrm>
            <a:off x="713740" y="5019675"/>
            <a:ext cx="15328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 ACC/AHA</a:t>
            </a:r>
          </a:p>
        </p:txBody>
      </p:sp>
      <p:sp>
        <p:nvSpPr>
          <p:cNvPr id="11" name="Elipse 9"/>
          <p:cNvSpPr/>
          <p:nvPr/>
        </p:nvSpPr>
        <p:spPr>
          <a:xfrm>
            <a:off x="575945" y="5356860"/>
            <a:ext cx="193675" cy="180975"/>
          </a:xfrm>
          <a:prstGeom prst="ellipse">
            <a:avLst/>
          </a:prstGeom>
          <a:solidFill>
            <a:srgbClr val="007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/>
          </a:p>
        </p:txBody>
      </p:sp>
      <p:sp>
        <p:nvSpPr>
          <p:cNvPr id="12" name="CaixaDeTexto 10"/>
          <p:cNvSpPr txBox="1"/>
          <p:nvPr/>
        </p:nvSpPr>
        <p:spPr>
          <a:xfrm>
            <a:off x="757555" y="5324475"/>
            <a:ext cx="11353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 ADA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7841475" y="2110375"/>
            <a:ext cx="3738524" cy="1897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Eventos micro e macrovasculares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Doença Arterial Coronariana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Doença Renal Crônica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Retinopatia por Diabetes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Albuminúria </a:t>
            </a:r>
          </a:p>
        </p:txBody>
      </p:sp>
      <p:sp>
        <p:nvSpPr>
          <p:cNvPr id="20" name="Seta: para a Direita 6"/>
          <p:cNvSpPr/>
          <p:nvPr/>
        </p:nvSpPr>
        <p:spPr>
          <a:xfrm rot="5400000">
            <a:off x="6330325" y="2885638"/>
            <a:ext cx="2156691" cy="683511"/>
          </a:xfrm>
          <a:prstGeom prst="rightArrow">
            <a:avLst/>
          </a:prstGeom>
          <a:solidFill>
            <a:srgbClr val="C000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4E085C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3538767" y="2772637"/>
            <a:ext cx="90922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  <a:sym typeface="+mn-ea"/>
              </a:rPr>
              <a:t>66,3%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3538767" y="2196057"/>
            <a:ext cx="84830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  <a:sym typeface="+mn-ea"/>
              </a:rPr>
              <a:t>77,1%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C194749-29B6-4ADC-B7DA-A48F5AF1D9E9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PRINCÍPIOS GERAIS PARA O</a:t>
            </a:r>
          </a:p>
        </p:txBody>
      </p:sp>
      <p:sp>
        <p:nvSpPr>
          <p:cNvPr id="2" name="Text Box 18"/>
          <p:cNvSpPr txBox="1"/>
          <p:nvPr/>
        </p:nvSpPr>
        <p:spPr>
          <a:xfrm>
            <a:off x="1557020" y="751840"/>
            <a:ext cx="8827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TRATAMENTO DOS HIPERTENSOS E DIABÉTICOS</a:t>
            </a:r>
          </a:p>
        </p:txBody>
      </p:sp>
      <p:sp>
        <p:nvSpPr>
          <p:cNvPr id="7" name="CaixaDeTexto 1"/>
          <p:cNvSpPr txBox="1"/>
          <p:nvPr/>
        </p:nvSpPr>
        <p:spPr>
          <a:xfrm>
            <a:off x="1719089" y="2035642"/>
            <a:ext cx="850299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8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O tratamento não medicamentoso rigoroso impõe-se. </a:t>
            </a:r>
          </a:p>
          <a:p>
            <a:pPr marL="285750" indent="-285750" algn="just">
              <a:spcAft>
                <a:spcPts val="1200"/>
              </a:spcAft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8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Todos os medicamentos utilizados na redução da PA podem ser usados em pacientes diabéticos. </a:t>
            </a:r>
          </a:p>
          <a:p>
            <a:pPr marL="285750" indent="-285750" algn="just">
              <a:spcAft>
                <a:spcPts val="1200"/>
              </a:spcAft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8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Preferencialmente: IECAs ou BRAs (especialmente se LOA), </a:t>
            </a:r>
          </a:p>
          <a:p>
            <a:pPr marL="285750" indent="-285750" algn="just">
              <a:spcAft>
                <a:spcPts val="1200"/>
              </a:spcAft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8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Múltipla terapia, </a:t>
            </a:r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com A</a:t>
            </a:r>
            <a:r>
              <a:rPr lang="pt-BR" sz="18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CC e/ou diurético associados a IECAs ou BRAs. </a:t>
            </a:r>
          </a:p>
          <a:p>
            <a:pPr marL="285750" indent="-285750" algn="just">
              <a:spcAft>
                <a:spcPts val="1200"/>
              </a:spcAft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8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Associação de duas ou mais classes em única formulação galênica deve ser cogitada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FE5EE4-74CB-4335-ABE1-502E7BEED938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BENEFÍCIOS ESPECÍFICOS</a:t>
            </a:r>
          </a:p>
        </p:txBody>
      </p:sp>
      <p:sp>
        <p:nvSpPr>
          <p:cNvPr id="2" name="Text Box 18"/>
          <p:cNvSpPr txBox="1"/>
          <p:nvPr/>
        </p:nvSpPr>
        <p:spPr>
          <a:xfrm>
            <a:off x="4616997" y="664773"/>
            <a:ext cx="66079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DO TRATAMENTO ANTIHIPERTENSIVO</a:t>
            </a:r>
          </a:p>
        </p:txBody>
      </p:sp>
      <p:sp>
        <p:nvSpPr>
          <p:cNvPr id="3" name="Seta: para Baixo 2"/>
          <p:cNvSpPr/>
          <p:nvPr/>
        </p:nvSpPr>
        <p:spPr>
          <a:xfrm>
            <a:off x="4032161" y="1670681"/>
            <a:ext cx="297103" cy="172989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16997" y="1736454"/>
            <a:ext cx="4006215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Acidente Vascular Encefálico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Doença Arterial Coronariana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Doença Renal Crônica</a:t>
            </a: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2536659" y="2336242"/>
            <a:ext cx="2016760" cy="3987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PA &lt; 140 x 90*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16997" y="3885730"/>
            <a:ext cx="4417695" cy="1845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Mortalidade por todas as causas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                      </a:t>
            </a:r>
            <a:r>
              <a:rPr lang="pt-BR" sz="3600" b="1" dirty="0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13%</a:t>
            </a:r>
            <a:endParaRPr lang="pt-BR" sz="3600" b="1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Se PA &lt; 130 &gt; redução de AVE</a:t>
            </a:r>
          </a:p>
        </p:txBody>
      </p:sp>
      <p:sp>
        <p:nvSpPr>
          <p:cNvPr id="7" name="CaixaDeTexto 6"/>
          <p:cNvSpPr txBox="1"/>
          <p:nvPr/>
        </p:nvSpPr>
        <p:spPr>
          <a:xfrm rot="16200000">
            <a:off x="2568409" y="4608995"/>
            <a:ext cx="1953260" cy="3987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PAS &lt; 131-135*</a:t>
            </a:r>
          </a:p>
        </p:txBody>
      </p:sp>
      <p:sp>
        <p:nvSpPr>
          <p:cNvPr id="9" name="Seta: para Baixo 8"/>
          <p:cNvSpPr/>
          <p:nvPr/>
        </p:nvSpPr>
        <p:spPr>
          <a:xfrm>
            <a:off x="4022221" y="4001142"/>
            <a:ext cx="316983" cy="172989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11036" y="5731040"/>
            <a:ext cx="2412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*Metanálises GR I NE 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2CFCBD8-07C8-4455-B055-A8BB403DBB25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485669" y="2792585"/>
            <a:ext cx="5616575" cy="1272829"/>
          </a:xfrm>
        </p:spPr>
        <p:txBody>
          <a:bodyPr anchor="ctr"/>
          <a:lstStyle/>
          <a:p>
            <a:r>
              <a:rPr lang="pt-BR" dirty="0"/>
              <a:t>HIPERTENSÃO ARTERIAL E SÍNDROME METABÓLICA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CONCEITO E CARACTERÍSTICAS</a:t>
            </a:r>
          </a:p>
        </p:txBody>
      </p:sp>
      <p:sp>
        <p:nvSpPr>
          <p:cNvPr id="4" name="CaixaDeTexto 2"/>
          <p:cNvSpPr txBox="1"/>
          <p:nvPr/>
        </p:nvSpPr>
        <p:spPr>
          <a:xfrm>
            <a:off x="6510115" y="2223709"/>
            <a:ext cx="48165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60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- 30 a 40% dos portadores de HA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 </a:t>
            </a:r>
            <a:r>
              <a:rPr lang="pt-BR" sz="160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e a presença da elevação da pressão arterial (PA) na SM eleva o risco CV global se associam a estados pro-trombótico e pro-inflamatório.</a:t>
            </a:r>
          </a:p>
          <a:p>
            <a:pPr>
              <a:lnSpc>
                <a:spcPct val="100000"/>
              </a:lnSpc>
            </a:pPr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pt-BR" sz="160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Investigação das alterações 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m</a:t>
            </a:r>
            <a:r>
              <a:rPr lang="pt-BR" sz="160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etabólicas da SM e da obesidade central é imprescindível no paciente com HA. </a:t>
            </a:r>
          </a:p>
          <a:p>
            <a:pPr>
              <a:lnSpc>
                <a:spcPct val="100000"/>
              </a:lnSpc>
            </a:pPr>
            <a:r>
              <a:rPr lang="pt-BR" sz="160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- As mudanças no estilo de vida (MEV) são recomendadas as todos os pacientes.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C8320A68-5283-4F7E-BAB3-5D20A7FA4C78}"/>
              </a:ext>
            </a:extLst>
          </p:cNvPr>
          <p:cNvSpPr/>
          <p:nvPr/>
        </p:nvSpPr>
        <p:spPr>
          <a:xfrm>
            <a:off x="468913" y="2321551"/>
            <a:ext cx="1871417" cy="18714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/>
            <a:endParaRPr lang="pt-BR" sz="1200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8CC46DD-42BD-411E-BACE-E502FFFFE4AB}"/>
              </a:ext>
            </a:extLst>
          </p:cNvPr>
          <p:cNvSpPr/>
          <p:nvPr/>
        </p:nvSpPr>
        <p:spPr>
          <a:xfrm>
            <a:off x="995447" y="4579048"/>
            <a:ext cx="1871417" cy="18714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/>
            <a:endParaRPr lang="pt-BR" sz="1200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9B04F87-09C1-44E9-A707-F0CEC4EA827E}"/>
              </a:ext>
            </a:extLst>
          </p:cNvPr>
          <p:cNvSpPr/>
          <p:nvPr/>
        </p:nvSpPr>
        <p:spPr>
          <a:xfrm>
            <a:off x="3414062" y="4579047"/>
            <a:ext cx="1871417" cy="187141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/>
            <a:endParaRPr lang="pt-BR" sz="1200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F6091DD-871A-406E-8E95-0A36728654E4}"/>
              </a:ext>
            </a:extLst>
          </p:cNvPr>
          <p:cNvSpPr/>
          <p:nvPr/>
        </p:nvSpPr>
        <p:spPr>
          <a:xfrm>
            <a:off x="3928449" y="2321551"/>
            <a:ext cx="1871417" cy="187141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/>
            <a:endParaRPr lang="pt-BR" sz="1200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45D555D-85A4-4A44-BD55-9A6C3D272EA5}"/>
              </a:ext>
            </a:extLst>
          </p:cNvPr>
          <p:cNvSpPr/>
          <p:nvPr/>
        </p:nvSpPr>
        <p:spPr>
          <a:xfrm>
            <a:off x="2189425" y="1202039"/>
            <a:ext cx="1871417" cy="187141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/>
            <a:endParaRPr lang="pt-BR" sz="1200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FE7BF21-90BE-4983-BC57-A902692C8FD8}"/>
              </a:ext>
            </a:extLst>
          </p:cNvPr>
          <p:cNvSpPr/>
          <p:nvPr/>
        </p:nvSpPr>
        <p:spPr>
          <a:xfrm>
            <a:off x="2189426" y="3126422"/>
            <a:ext cx="1871417" cy="18714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/>
            <a:endParaRPr lang="pt-BR" sz="1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1E129CB-CB37-4237-BEC4-2F1B8A33FC03}"/>
              </a:ext>
            </a:extLst>
          </p:cNvPr>
          <p:cNvSpPr txBox="1"/>
          <p:nvPr/>
        </p:nvSpPr>
        <p:spPr>
          <a:xfrm>
            <a:off x="2179476" y="1890117"/>
            <a:ext cx="189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CIRCUNFERÊNCIA</a:t>
            </a:r>
            <a:b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ABDOMINAL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9E89486-EB74-44BC-A07C-62A6684FFDA5}"/>
              </a:ext>
            </a:extLst>
          </p:cNvPr>
          <p:cNvSpPr txBox="1"/>
          <p:nvPr/>
        </p:nvSpPr>
        <p:spPr>
          <a:xfrm>
            <a:off x="449017" y="3014938"/>
            <a:ext cx="189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GLICEMIA </a:t>
            </a:r>
            <a:b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DE JEJUM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79B85A4-B850-49B7-B9E3-B0ED95752022}"/>
              </a:ext>
            </a:extLst>
          </p:cNvPr>
          <p:cNvSpPr txBox="1"/>
          <p:nvPr/>
        </p:nvSpPr>
        <p:spPr>
          <a:xfrm>
            <a:off x="2188733" y="3766800"/>
            <a:ext cx="189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SÍNDROME METABÓLICA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ADF8694-34BE-41D1-B887-9E869FC0E9D3}"/>
              </a:ext>
            </a:extLst>
          </p:cNvPr>
          <p:cNvSpPr txBox="1"/>
          <p:nvPr/>
        </p:nvSpPr>
        <p:spPr>
          <a:xfrm>
            <a:off x="985498" y="5284821"/>
            <a:ext cx="189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HIPERTENSÃO ARTERIAL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53BD453-89AB-472C-9718-422C457BB5D2}"/>
              </a:ext>
            </a:extLst>
          </p:cNvPr>
          <p:cNvSpPr txBox="1"/>
          <p:nvPr/>
        </p:nvSpPr>
        <p:spPr>
          <a:xfrm>
            <a:off x="3394166" y="5383406"/>
            <a:ext cx="1891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TRIGLICÉRIDES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85C5C09-5EAD-4E5E-A694-649348D718C8}"/>
              </a:ext>
            </a:extLst>
          </p:cNvPr>
          <p:cNvSpPr txBox="1"/>
          <p:nvPr/>
        </p:nvSpPr>
        <p:spPr>
          <a:xfrm>
            <a:off x="3918500" y="2977762"/>
            <a:ext cx="189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HDL</a:t>
            </a:r>
            <a:b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COLESTEROL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71CFF33-CB79-425E-819C-8250953EC263}"/>
              </a:ext>
            </a:extLst>
          </p:cNvPr>
          <p:cNvSpPr txBox="1"/>
          <p:nvPr/>
        </p:nvSpPr>
        <p:spPr>
          <a:xfrm>
            <a:off x="6510115" y="5537294"/>
            <a:ext cx="545097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pPr algn="r"/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pPr algn="r"/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TRATAMENTO MEDICAMENTOSO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09701" y="2228671"/>
            <a:ext cx="906935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Tratamento medicamentoso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se </a:t>
            </a:r>
            <a:r>
              <a:rPr lang="pt-BR" sz="2000" i="0" u="none" strike="noStrike" baseline="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PA ≥ 140/90 mmHg</a:t>
            </a:r>
            <a:r>
              <a:rPr lang="pt-BR" sz="20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 (não existem evidências de benefícios do uso de medicamentos anti-hipertensivos na SM com PA normal).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i="0" u="none" strike="noStrike" baseline="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 A escolha dos medicamentos anti-hipertensivos deve priorizar as classes terapêuticas que possam melhorar ou, ao menos, não agravar a resistência insulínica, como: </a:t>
            </a:r>
            <a:r>
              <a:rPr lang="pt-BR" sz="2000" i="0" u="none" strike="noStrike" baseline="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IECA</a:t>
            </a:r>
            <a:r>
              <a:rPr lang="pt-BR" sz="200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s</a:t>
            </a:r>
            <a:r>
              <a:rPr lang="pt-BR" sz="2000" i="0" u="none" strike="noStrike" baseline="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, BRA</a:t>
            </a:r>
            <a:r>
              <a:rPr lang="pt-BR" sz="200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s,</a:t>
            </a:r>
            <a:r>
              <a:rPr lang="pt-BR" sz="2000" i="0" u="none" strike="noStrike" baseline="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 ACC. DIU e </a:t>
            </a:r>
            <a:r>
              <a:rPr lang="pt-BR" sz="200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β</a:t>
            </a:r>
            <a:r>
              <a:rPr lang="pt-BR" sz="2000" i="0" u="none" strike="noStrike" baseline="0" dirty="0">
                <a:solidFill>
                  <a:srgbClr val="C00000"/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B.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C8530C-B1CA-4EED-B36E-7932087886AF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1907</Words>
  <Application>Microsoft Office PowerPoint</Application>
  <PresentationFormat>Widescreen</PresentationFormat>
  <Paragraphs>173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Montserrat Medium</vt:lpstr>
      <vt:lpstr>Arial</vt:lpstr>
      <vt:lpstr>Montserrat</vt:lpstr>
      <vt:lpstr>Montserrat ExtraBold</vt:lpstr>
      <vt:lpstr>Montserrat SemiBold</vt:lpstr>
      <vt:lpstr>Calibri</vt:lpstr>
      <vt:lpstr>1_Default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Audes Feitosa</cp:lastModifiedBy>
  <cp:revision>191</cp:revision>
  <dcterms:created xsi:type="dcterms:W3CDTF">2021-03-09T16:10:00Z</dcterms:created>
  <dcterms:modified xsi:type="dcterms:W3CDTF">2021-04-09T16:50:32Z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